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Inter SemiBold"/>
      <p:regular r:id="rId18"/>
      <p:bold r:id="rId19"/>
      <p:italic r:id="rId20"/>
      <p:boldItalic r:id="rId21"/>
    </p:embeddedFont>
    <p:embeddedFont>
      <p:font typeface="Poppins"/>
      <p:regular r:id="rId22"/>
      <p:bold r:id="rId23"/>
      <p:italic r:id="rId24"/>
      <p:boldItalic r:id="rId25"/>
    </p:embeddedFont>
    <p:embeddedFont>
      <p:font typeface="Inter"/>
      <p:regular r:id="rId26"/>
      <p:bold r:id="rId27"/>
      <p:italic r:id="rId28"/>
      <p:boldItalic r:id="rId29"/>
    </p:embeddedFont>
    <p:embeddedFont>
      <p:font typeface="Poppins Medium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italic.fntdata"/><Relationship Id="rId22" Type="http://schemas.openxmlformats.org/officeDocument/2006/relationships/font" Target="fonts/Poppins-regular.fntdata"/><Relationship Id="rId21" Type="http://schemas.openxmlformats.org/officeDocument/2006/relationships/font" Target="fonts/InterSemiBold-boldItalic.fntdata"/><Relationship Id="rId24" Type="http://schemas.openxmlformats.org/officeDocument/2006/relationships/font" Target="fonts/Poppins-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-regular.fntdata"/><Relationship Id="rId25" Type="http://schemas.openxmlformats.org/officeDocument/2006/relationships/font" Target="fonts/Poppins-boldItalic.fntdata"/><Relationship Id="rId28" Type="http://schemas.openxmlformats.org/officeDocument/2006/relationships/font" Target="fonts/Inter-italic.fntdata"/><Relationship Id="rId27" Type="http://schemas.openxmlformats.org/officeDocument/2006/relationships/font" Target="fonts/Inte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Medium-bold.fntdata"/><Relationship Id="rId30" Type="http://schemas.openxmlformats.org/officeDocument/2006/relationships/font" Target="fonts/PoppinsMedium-regular.fntdata"/><Relationship Id="rId11" Type="http://schemas.openxmlformats.org/officeDocument/2006/relationships/slide" Target="slides/slide6.xml"/><Relationship Id="rId33" Type="http://schemas.openxmlformats.org/officeDocument/2006/relationships/font" Target="fonts/PoppinsMedium-boldItalic.fntdata"/><Relationship Id="rId10" Type="http://schemas.openxmlformats.org/officeDocument/2006/relationships/slide" Target="slides/slide5.xml"/><Relationship Id="rId32" Type="http://schemas.openxmlformats.org/officeDocument/2006/relationships/font" Target="fonts/PoppinsMedium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InterSemiBold-bold.fntdata"/><Relationship Id="rId18" Type="http://schemas.openxmlformats.org/officeDocument/2006/relationships/font" Target="fonts/Inter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e2e3bc37c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e2e3bc37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33.png"/><Relationship Id="rId6" Type="http://schemas.openxmlformats.org/officeDocument/2006/relationships/image" Target="../media/image31.png"/><Relationship Id="rId7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8.png"/><Relationship Id="rId5" Type="http://schemas.openxmlformats.org/officeDocument/2006/relationships/image" Target="../media/image32.png"/><Relationship Id="rId6" Type="http://schemas.openxmlformats.org/officeDocument/2006/relationships/image" Target="../media/image27.png"/><Relationship Id="rId7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8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9" Type="http://schemas.openxmlformats.org/officeDocument/2006/relationships/image" Target="../media/image25.png"/><Relationship Id="rId5" Type="http://schemas.openxmlformats.org/officeDocument/2006/relationships/image" Target="../media/image19.png"/><Relationship Id="rId6" Type="http://schemas.openxmlformats.org/officeDocument/2006/relationships/image" Target="../media/image13.png"/><Relationship Id="rId7" Type="http://schemas.openxmlformats.org/officeDocument/2006/relationships/image" Target="../media/image15.png"/><Relationship Id="rId8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95437" y="2003077"/>
            <a:ext cx="9001125" cy="146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Jak číst </a:t>
            </a:r>
            <a:r>
              <a:rPr b="1" i="0" lang="en-US" sz="525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data</a:t>
            </a:r>
            <a:r>
              <a:rPr b="1" i="0" lang="en-US" sz="525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a nenechat se </a:t>
            </a:r>
            <a:r>
              <a:rPr b="1" i="0" lang="en-US" sz="525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oklamat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660427"/>
            <a:ext cx="85725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Základy kritické interpretace dat a statistik pro střední školy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1809750" y="4407098"/>
            <a:ext cx="8572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Autor: 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9" name="Google Shape;19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1781175" y="2460426"/>
            <a:ext cx="8629650" cy="12799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8FAF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Mučíte-li data dostatečně dlouho, nakonec se přiznají ke všemu.</a:t>
            </a:r>
            <a:endParaRPr/>
          </a:p>
        </p:txBody>
      </p:sp>
      <p:sp>
        <p:nvSpPr>
          <p:cNvPr id="201" name="Google Shape;201;p22"/>
          <p:cNvSpPr txBox="1"/>
          <p:nvPr/>
        </p:nvSpPr>
        <p:spPr>
          <a:xfrm>
            <a:off x="3200400" y="4121348"/>
            <a:ext cx="57912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A78BF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— Ronald Coase, nositel Nobelovy ceny za ekonomii</a:t>
            </a:r>
            <a:endParaRPr/>
          </a:p>
        </p:txBody>
      </p:sp>
      <p:sp>
        <p:nvSpPr>
          <p:cNvPr id="202" name="Google Shape;202;p22"/>
          <p:cNvSpPr txBox="1"/>
          <p:nvPr/>
        </p:nvSpPr>
        <p:spPr>
          <a:xfrm>
            <a:off x="1209675" y="2841426"/>
            <a:ext cx="37147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"</a:t>
            </a:r>
            <a:endParaRPr/>
          </a:p>
        </p:txBody>
      </p:sp>
      <p:sp>
        <p:nvSpPr>
          <p:cNvPr id="203" name="Google Shape;203;p22"/>
          <p:cNvSpPr txBox="1"/>
          <p:nvPr/>
        </p:nvSpPr>
        <p:spPr>
          <a:xfrm>
            <a:off x="10610850" y="3740348"/>
            <a:ext cx="371475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8" name="Google Shape;20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3"/>
          <p:cNvSpPr/>
          <p:nvPr/>
        </p:nvSpPr>
        <p:spPr>
          <a:xfrm>
            <a:off x="1333500" y="572690"/>
            <a:ext cx="9525000" cy="1487685"/>
          </a:xfrm>
          <a:prstGeom prst="roundRect">
            <a:avLst>
              <a:gd fmla="val 512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3"/>
          <p:cNvSpPr txBox="1"/>
          <p:nvPr/>
        </p:nvSpPr>
        <p:spPr>
          <a:xfrm>
            <a:off x="2000250" y="810815"/>
            <a:ext cx="8572500" cy="10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Zkoumejte zdroj dat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Kdo data publikoval? Kdo průzkum platil? Má autor nějaký osobní nebo finanční zájem na konkrétním výsledku?</a:t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1333500" y="2250876"/>
            <a:ext cx="9525000" cy="1487685"/>
          </a:xfrm>
          <a:prstGeom prst="roundRect">
            <a:avLst>
              <a:gd fmla="val 512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2000250" y="2489001"/>
            <a:ext cx="8572500" cy="10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Hledejte kontext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Nechybí vám důležité informace? Jsou data nasbírána z jedné malé školy na vesnici, nebo jde o reprezentativní vzorek z celé republiky?</a:t>
            </a:r>
            <a:endParaRPr/>
          </a:p>
        </p:txBody>
      </p:sp>
      <p:sp>
        <p:nvSpPr>
          <p:cNvPr id="213" name="Google Shape;213;p23"/>
          <p:cNvSpPr/>
          <p:nvPr/>
        </p:nvSpPr>
        <p:spPr>
          <a:xfrm>
            <a:off x="1333500" y="3929062"/>
            <a:ext cx="9525000" cy="1487685"/>
          </a:xfrm>
          <a:prstGeom prst="roundRect">
            <a:avLst>
              <a:gd fmla="val 512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3"/>
          <p:cNvSpPr txBox="1"/>
          <p:nvPr/>
        </p:nvSpPr>
        <p:spPr>
          <a:xfrm>
            <a:off x="2000250" y="4167187"/>
            <a:ext cx="8572500" cy="10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Ověřte osy a měřítka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Začíná graf na nule? Nejsou proporce v grafu uměle zkreslené, aby drobná změna vypadala jako katastrofa?</a:t>
            </a:r>
            <a:endParaRPr/>
          </a:p>
        </p:txBody>
      </p:sp>
      <p:sp>
        <p:nvSpPr>
          <p:cNvPr id="215" name="Google Shape;215;p23"/>
          <p:cNvSpPr/>
          <p:nvPr/>
        </p:nvSpPr>
        <p:spPr>
          <a:xfrm>
            <a:off x="1333500" y="5607249"/>
            <a:ext cx="9525000" cy="1011300"/>
          </a:xfrm>
          <a:prstGeom prst="roundRect">
            <a:avLst>
              <a:gd fmla="val 512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2000250" y="5845373"/>
            <a:ext cx="8572500" cy="10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Používejte selský rozum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Dává konečný závěr logický smysl? Existuje i jiné, mnohem jednodušší vysvětlení pro to, co data ukazují?</a:t>
            </a:r>
            <a:endParaRPr/>
          </a:p>
        </p:txBody>
      </p:sp>
      <p:sp>
        <p:nvSpPr>
          <p:cNvPr id="217" name="Google Shape;217;p23"/>
          <p:cNvSpPr/>
          <p:nvPr/>
        </p:nvSpPr>
        <p:spPr>
          <a:xfrm>
            <a:off x="1333500" y="2050851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3"/>
          <p:cNvSpPr/>
          <p:nvPr/>
        </p:nvSpPr>
        <p:spPr>
          <a:xfrm>
            <a:off x="1333500" y="3729037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3"/>
          <p:cNvSpPr/>
          <p:nvPr/>
        </p:nvSpPr>
        <p:spPr>
          <a:xfrm>
            <a:off x="1333500" y="5407223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1333500" y="7085409"/>
            <a:ext cx="9525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1" name="Google Shape;22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1150" y="844153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1150" y="2522339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" name="Google Shape;223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1150" y="4200525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4" name="Google Shape;224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81150" y="5878710"/>
            <a:ext cx="2667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3"/>
          <p:cNvSpPr txBox="1"/>
          <p:nvPr/>
        </p:nvSpPr>
        <p:spPr>
          <a:xfrm>
            <a:off x="590550" y="-9"/>
            <a:ext cx="11601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4 kroky k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odhalení pravdy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0" name="Google Shape;2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4"/>
          <p:cNvSpPr/>
          <p:nvPr/>
        </p:nvSpPr>
        <p:spPr>
          <a:xfrm>
            <a:off x="571500" y="2067073"/>
            <a:ext cx="11049000" cy="982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4"/>
          <p:cNvSpPr/>
          <p:nvPr/>
        </p:nvSpPr>
        <p:spPr>
          <a:xfrm>
            <a:off x="571500" y="3049934"/>
            <a:ext cx="11049000" cy="982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571500" y="4032795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4"/>
          <p:cNvSpPr/>
          <p:nvPr/>
        </p:nvSpPr>
        <p:spPr>
          <a:xfrm>
            <a:off x="571500" y="304040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4"/>
          <p:cNvSpPr/>
          <p:nvPr/>
        </p:nvSpPr>
        <p:spPr>
          <a:xfrm>
            <a:off x="571500" y="304040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4"/>
          <p:cNvSpPr/>
          <p:nvPr/>
        </p:nvSpPr>
        <p:spPr>
          <a:xfrm>
            <a:off x="571500" y="402327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4"/>
          <p:cNvSpPr/>
          <p:nvPr/>
        </p:nvSpPr>
        <p:spPr>
          <a:xfrm>
            <a:off x="571500" y="402327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4"/>
          <p:cNvSpPr/>
          <p:nvPr/>
        </p:nvSpPr>
        <p:spPr>
          <a:xfrm>
            <a:off x="571500" y="480804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4"/>
          <p:cNvSpPr/>
          <p:nvPr/>
        </p:nvSpPr>
        <p:spPr>
          <a:xfrm>
            <a:off x="571500" y="480804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40" name="Google Shape;24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1561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4"/>
          <p:cNvSpPr txBox="1"/>
          <p:nvPr/>
        </p:nvSpPr>
        <p:spPr>
          <a:xfrm>
            <a:off x="1666875" y="2209948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https://plus.unsplash.com/premium_photo-1764695511875-5f939ab9a031?fm=jpg&amp;q=60&amp;w=3000&amp;ixlib=rb-4.1.0&amp;ixid=M3wxMjA3fDB8MHxwaG90by1yZWxhdGVkfDExfHx8ZW58MHx8fHx8</a:t>
            </a:r>
            <a:endParaRPr/>
          </a:p>
        </p:txBody>
      </p:sp>
      <p:sp>
        <p:nvSpPr>
          <p:cNvPr id="242" name="Google Shape;242;p24"/>
          <p:cNvSpPr txBox="1"/>
          <p:nvPr/>
        </p:nvSpPr>
        <p:spPr>
          <a:xfrm>
            <a:off x="1666875" y="2653754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unsplash.com</a:t>
            </a:r>
            <a:endParaRPr/>
          </a:p>
        </p:txBody>
      </p:sp>
      <p:pic>
        <p:nvPicPr>
          <p:cNvPr descr="image.png" id="243" name="Google Shape;243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298477"/>
            <a:ext cx="177165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4"/>
          <p:cNvSpPr txBox="1"/>
          <p:nvPr/>
        </p:nvSpPr>
        <p:spPr>
          <a:xfrm>
            <a:off x="1666875" y="3192809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https://static.vecteezy.com/system/resources/previews/010/594/378/non_2x/marketing-and-pricing-strategy-to-sell-product-sale-and-discount-advertising-target-or-market-analysis-concept-businessman-marketer-holding-big-arrow-target-with-price-tag-in-shopping-cart-vector.jpg</a:t>
            </a:r>
            <a:endParaRPr/>
          </a:p>
        </p:txBody>
      </p:sp>
      <p:sp>
        <p:nvSpPr>
          <p:cNvPr id="245" name="Google Shape;245;p24"/>
          <p:cNvSpPr txBox="1"/>
          <p:nvPr/>
        </p:nvSpPr>
        <p:spPr>
          <a:xfrm>
            <a:off x="1666875" y="3636615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www.vecteezy.com</a:t>
            </a:r>
            <a:endParaRPr/>
          </a:p>
        </p:txBody>
      </p:sp>
      <p:pic>
        <p:nvPicPr>
          <p:cNvPr descr="image.png" id="246" name="Google Shape;24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182219"/>
            <a:ext cx="2486025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/>
          <p:nvPr/>
        </p:nvSpPr>
        <p:spPr>
          <a:xfrm>
            <a:off x="1666875" y="4175670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https://www.byramhealthcare.com/-/media/nutrition-label.png?la=en&amp;h=350&amp;w=850&amp;hash=0AA828A78C56AB768287CAA01F1994E9</a:t>
            </a:r>
            <a:endParaRPr/>
          </a:p>
        </p:txBody>
      </p:sp>
      <p:sp>
        <p:nvSpPr>
          <p:cNvPr id="248" name="Google Shape;248;p24"/>
          <p:cNvSpPr txBox="1"/>
          <p:nvPr/>
        </p:nvSpPr>
        <p:spPr>
          <a:xfrm>
            <a:off x="1666875" y="4421385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www.byramhealthcare.com</a:t>
            </a:r>
            <a:endParaRPr/>
          </a:p>
        </p:txBody>
      </p:sp>
      <p:pic>
        <p:nvPicPr>
          <p:cNvPr descr="image.png" id="249" name="Google Shape;249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5066109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4"/>
          <p:cNvSpPr txBox="1"/>
          <p:nvPr/>
        </p:nvSpPr>
        <p:spPr>
          <a:xfrm>
            <a:off x="1666875" y="4960441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https://static.vecteezy.com/system/resources/previews/056/260/287/non_2x/data-analysis-magnifying-glass-on-3d-bar-chart-business-analytics-visualization-market-research-data-inspection-financial-growth-investment-strategy-free-png.png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1666875" y="5404246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Inter"/>
                <a:ea typeface="Inter"/>
                <a:cs typeface="Inter"/>
                <a:sym typeface="Inter"/>
              </a:rPr>
              <a:t>www.vecteezy.com</a:t>
            </a:r>
            <a:endParaRPr/>
          </a:p>
        </p:txBody>
      </p:sp>
      <p:sp>
        <p:nvSpPr>
          <p:cNvPr id="252" name="Google Shape;252;p24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Image Sources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2406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857250" y="2024062"/>
            <a:ext cx="50006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Data jsou dnes všude: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od počtu lajků na sociálních sítích po statistiky ve sportu a ekonomice.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857250" y="2824162"/>
            <a:ext cx="50006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Lepší rozhodování: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Správná interpretace nám pomáhá dělat lepší a informovanější rozhodnutí.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857250" y="3624262"/>
            <a:ext cx="500062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Obrana proti manipulaci: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Špatná interpretace může vést k šíření dezinformací, panice a zbytečným chybám.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857250" y="4729162"/>
            <a:ext cx="50006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Dnes se naučíme, jak se na čísla, procenta a grafy dívat zdravým, kritickým okem.</a:t>
            </a:r>
            <a:endParaRPr/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2033587"/>
            <a:ext cx="52673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571500" y="20240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571500" y="28241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571500" y="36242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571500" y="47291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Co jsou data a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proč na nich záleží?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05012"/>
            <a:ext cx="34290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2005012"/>
            <a:ext cx="34290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2005012"/>
            <a:ext cx="3429000" cy="384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866775" y="3195637"/>
            <a:ext cx="193024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Sociální sítě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866775" y="3795712"/>
            <a:ext cx="283845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Algoritmy určující, co uvidíte, dosah vašich příspěvků a cílená reklama. Vše je řízeno masivním sběrem dat o vašem chování.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4676775" y="3195637"/>
            <a:ext cx="219027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Zpravodajství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4676775" y="3795712"/>
            <a:ext cx="283845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Předvolební průzkumy, grafy ekonomického růstu, míra inflace nebo statistiky nehodovosti. Média s daty pracují neustále.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486775" y="3195637"/>
            <a:ext cx="1920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Vlastní život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8486775" y="3795712"/>
            <a:ext cx="28384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Krokoměry, chytré hodinky, čas strávený na telefonu nebo vaše vlastní školní známky tvoří váš osobní dataset.</a:t>
            </a:r>
            <a:endParaRPr/>
          </a:p>
        </p:txBody>
      </p:sp>
      <p:pic>
        <p:nvPicPr>
          <p:cNvPr descr="image.png" id="118" name="Google Shape;11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443162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76775" y="2443162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86775" y="2443162"/>
            <a:ext cx="4000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Kde všude se s daty běžně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setkáte?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38325"/>
            <a:ext cx="5334000" cy="4181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838325"/>
            <a:ext cx="5334000" cy="418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866775" y="3028950"/>
            <a:ext cx="371046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43F5E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Klamavá reklama (Lže)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866775" y="3629025"/>
            <a:ext cx="47434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Obsahuje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věcně nesprávné a nepravdivé údaje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 Je ze zákona zakázaná a trestá se pokutami.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866775" y="4572000"/>
            <a:ext cx="47434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Příklad: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"Tento krém zaručeně vyléčí rakovinu během týdne." (Prodejce nemá žádný lékařský důkaz a slibuje nemožné).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6581775" y="3028950"/>
            <a:ext cx="406050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Zavádějící reklama (Mlží)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6581775" y="3629025"/>
            <a:ext cx="47434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Údaje jsou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sice pravdivé, ale podané manipulativně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, aby spotřebitele zmátly nebo zatajily důležitá fakta.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6581775" y="4572000"/>
            <a:ext cx="474345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Příklad: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"Nyní o 30 % levnější!" (Ale už vám neřeknou, že těsně před "slevou" cenu uměle zvedli na dvojnásobek).</a:t>
            </a:r>
            <a:endParaRPr/>
          </a:p>
        </p:txBody>
      </p:sp>
      <p:pic>
        <p:nvPicPr>
          <p:cNvPr descr="image.png" id="135" name="Google Shape;13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276475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276475"/>
            <a:ext cx="5143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Rozdíl: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Klamavá vs. zavádějící</a:t>
            </a: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reklama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 txBox="1"/>
          <p:nvPr/>
        </p:nvSpPr>
        <p:spPr>
          <a:xfrm>
            <a:off x="571500" y="571500"/>
            <a:ext cx="5550693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Trik 1: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Falešné slevy a ceny</a:t>
            </a:r>
            <a:endParaRPr/>
          </a:p>
        </p:txBody>
      </p:sp>
      <p:pic>
        <p:nvPicPr>
          <p:cNvPr descr="image.png" id="144" name="Google Shape;1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571500" y="2352675"/>
            <a:ext cx="555069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Vábnička na peněženky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571500" y="2952750"/>
            <a:ext cx="528637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Slevy fungují jako silný psychologický spouštěč. Prodejci toho masivně využívají.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571500" y="3705225"/>
            <a:ext cx="5286375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Příklad triku: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Běžná cena mikiny je 1 000 Kč. Obchodník ji na víkend přecení na 2 000 Kč. Následně vyhlásí obrovský "Black Friday" výprodej s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"Bombastickou slevou 50 %"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na 1 000 Kč.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571500" y="5067300"/>
            <a:ext cx="528637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Spotřebitel má pocit výhry, ale neušetřil ani korunu. Proto EU nově zavedla povinnost počítat slevu z nejnižší ceny za posledních 30 dní.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3" name="Google Shape;15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4" name="Google Shape;15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2406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 txBox="1"/>
          <p:nvPr/>
        </p:nvSpPr>
        <p:spPr>
          <a:xfrm>
            <a:off x="857250" y="2024062"/>
            <a:ext cx="500062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Problém malého vzorku: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"Výzkum" pro účely reklamy mohl proběhnout na směšném vzorku (např. dotazovali se pouze 10 lidí v kanceláři dané firmy).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857250" y="3128962"/>
            <a:ext cx="5000625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Zaujatost respondentů: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Proč by se prodejce šamponu ptal náhodných lidí? Zeptá se těch žen, o kterých ví, že jejich produkt dlouhodobě kupují. Výsledek 9/10 je pak zaručen.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857250" y="4538662"/>
            <a:ext cx="50006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Zlaté pravidlo dat: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Vždy se ptejte: Kdo výzkum platil? Kolika lidí se ptali? Byl vzorek nezávislý?</a:t>
            </a:r>
            <a:endParaRPr/>
          </a:p>
        </p:txBody>
      </p:sp>
      <p:pic>
        <p:nvPicPr>
          <p:cNvPr descr="image.png" id="158" name="Google Shape;15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2033587"/>
            <a:ext cx="52673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571500" y="20240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571500" y="31289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571500" y="4538662"/>
            <a:ext cx="190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→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Trik 2: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Doporučuje 9 z 10 expertů!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7" name="Google Shape;16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624012"/>
            <a:ext cx="3429000" cy="461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624012"/>
            <a:ext cx="3429000" cy="461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624012"/>
            <a:ext cx="3429000" cy="46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866775" y="2814637"/>
            <a:ext cx="2980372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Magické slovo „AŽ“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866775" y="3871912"/>
            <a:ext cx="283845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„AŽ 80 % SLEVA NA VŠE“. V obchodě má 95 % zboží slevu pouhých 5 % a jen pár neatraktivních kousků má 80 %. Slovo „až“ je univerzální zadní vrátka prodejců.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4676775" y="2814637"/>
            <a:ext cx="2980372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„Bez přidaného cukru“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4676775" y="3871912"/>
            <a:ext cx="283845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Zní to velmi zdravě. Produkt ale často obsahuje obrovské množství přirozených cukrů (např. sušené ovoce) nebo nálož chemických umělých sladidel pro chuť.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8486775" y="2814637"/>
            <a:ext cx="273034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8BDF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„Nová receptura“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8486775" y="3414712"/>
            <a:ext cx="283845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Většina lidí předpokládá vylepšení. Velmi často to ale znamená skryté zdražování – výrobce nahradil drahou a kvalitní surovinu za levnější (tzv. smrskflace).</a:t>
            </a:r>
            <a:endParaRPr/>
          </a:p>
        </p:txBody>
      </p:sp>
      <p:pic>
        <p:nvPicPr>
          <p:cNvPr descr="image.png" id="177" name="Google Shape;177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062162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76775" y="2062162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86775" y="2062162"/>
            <a:ext cx="5715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9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Trik 3: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Slovíčkaření na obalech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jako obrázek" id="185" name="Google Shape;18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0" name="Google Shape;19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71625"/>
            <a:ext cx="11049000" cy="4714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750" y="4710112"/>
            <a:ext cx="85725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3" name="Google Shape;19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28862" y="495776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1"/>
          <p:cNvSpPr txBox="1"/>
          <p:nvPr/>
        </p:nvSpPr>
        <p:spPr>
          <a:xfrm>
            <a:off x="571500" y="571500"/>
            <a:ext cx="11601450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Jak dokážou </a:t>
            </a:r>
            <a:r>
              <a:rPr b="1" i="0" lang="en-US" sz="33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grafy lhát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